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990000"/>
    <a:srgbClr val="80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11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16319CE-2921-4CCC-9EBB-15F555901FE8}" type="datetimeFigureOut">
              <a:rPr lang="en-US" smtClean="0"/>
              <a:pPr/>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DD38F5-CEF4-4CDA-8646-5FE2338BEFB3}"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16319CE-2921-4CCC-9EBB-15F555901FE8}" type="datetimeFigureOut">
              <a:rPr lang="en-US" smtClean="0"/>
              <a:pPr/>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DD38F5-CEF4-4CDA-8646-5FE2338BEFB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16319CE-2921-4CCC-9EBB-15F555901FE8}" type="datetimeFigureOut">
              <a:rPr lang="en-US" smtClean="0"/>
              <a:pPr/>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DD38F5-CEF4-4CDA-8646-5FE2338BEFB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16319CE-2921-4CCC-9EBB-15F555901FE8}" type="datetimeFigureOut">
              <a:rPr lang="en-US" smtClean="0"/>
              <a:pPr/>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DD38F5-CEF4-4CDA-8646-5FE2338BEFB3}"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6319CE-2921-4CCC-9EBB-15F555901FE8}" type="datetimeFigureOut">
              <a:rPr lang="en-US" smtClean="0"/>
              <a:pPr/>
              <a:t>4/16/2024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DD38F5-CEF4-4CDA-8646-5FE2338BEFB3}"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16319CE-2921-4CCC-9EBB-15F555901FE8}" type="datetimeFigureOut">
              <a:rPr lang="en-US" smtClean="0"/>
              <a:pPr/>
              <a:t>4/16/2024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DD38F5-CEF4-4CDA-8646-5FE2338BEFB3}"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16319CE-2921-4CCC-9EBB-15F555901FE8}" type="datetimeFigureOut">
              <a:rPr lang="en-US" smtClean="0"/>
              <a:pPr/>
              <a:t>4/16/2024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7DD38F5-CEF4-4CDA-8646-5FE2338BEFB3}"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16319CE-2921-4CCC-9EBB-15F555901FE8}" type="datetimeFigureOut">
              <a:rPr lang="en-US" smtClean="0"/>
              <a:pPr/>
              <a:t>4/16/2024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7DD38F5-CEF4-4CDA-8646-5FE2338BEFB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6319CE-2921-4CCC-9EBB-15F555901FE8}" type="datetimeFigureOut">
              <a:rPr lang="en-US" smtClean="0"/>
              <a:pPr/>
              <a:t>4/16/2024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7DD38F5-CEF4-4CDA-8646-5FE2338BEFB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6319CE-2921-4CCC-9EBB-15F555901FE8}" type="datetimeFigureOut">
              <a:rPr lang="en-US" smtClean="0"/>
              <a:pPr/>
              <a:t>4/16/2024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DD38F5-CEF4-4CDA-8646-5FE2338BEFB3}"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6319CE-2921-4CCC-9EBB-15F555901FE8}" type="datetimeFigureOut">
              <a:rPr lang="en-US" smtClean="0"/>
              <a:pPr/>
              <a:t>4/16/2024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DD38F5-CEF4-4CDA-8646-5FE2338BEFB3}"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6319CE-2921-4CCC-9EBB-15F555901FE8}" type="datetimeFigureOut">
              <a:rPr lang="en-US" smtClean="0"/>
              <a:pPr/>
              <a:t>4/16/2024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DD38F5-CEF4-4CDA-8646-5FE2338BEFB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43852" cy="1798641"/>
          </a:xfrm>
        </p:spPr>
        <p:txBody>
          <a:bodyPr>
            <a:normAutofit fontScale="90000"/>
          </a:bodyPr>
          <a:lstStyle/>
          <a:p>
            <a:r>
              <a:rPr lang="en-IN" u="sng" dirty="0">
                <a:solidFill>
                  <a:srgbClr val="0033CC"/>
                </a:solidFill>
              </a:rPr>
              <a:t>Accurately fill in the documents needed to allow the customer to get credit –</a:t>
            </a:r>
            <a:endParaRPr lang="en-IN" dirty="0">
              <a:solidFill>
                <a:srgbClr val="0033CC"/>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1.jpg"/>
          <p:cNvPicPr>
            <a:picLocks noGrp="1"/>
          </p:cNvPicPr>
          <p:nvPr>
            <p:ph idx="1"/>
          </p:nvPr>
        </p:nvPicPr>
        <p:blipFill>
          <a:blip r:embed="rId2"/>
          <a:srcRect/>
          <a:stretch>
            <a:fillRect/>
          </a:stretch>
        </p:blipFill>
        <p:spPr>
          <a:xfrm>
            <a:off x="2818189" y="1600200"/>
            <a:ext cx="3507622" cy="4525963"/>
          </a:xfrm>
          <a:prstGeom prst="rect">
            <a:avLst/>
          </a:prstGeom>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solidFill>
                  <a:srgbClr val="800000"/>
                </a:solidFill>
              </a:rPr>
              <a:t>For getting of Credit facilities from the seller to customer , properly filling of documentation is very much essential needs from both sides . sometimes inaccurate filling of documentation is rejected due to improper information given by the customer.</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rgbClr val="990000"/>
                </a:solidFill>
              </a:rPr>
              <a:t>If a business firm decides to offer credit terms to the customers, it should try to ensure that these customers will be both willing and able to pay in accordance with the agreed-upon terms. It is  recommended  that  the firms follow a structured process for this. Therefore, a firm may consider the following steps.</a:t>
            </a:r>
            <a:endParaRPr lang="en-IN" dirty="0">
              <a:solidFill>
                <a:srgbClr val="990000"/>
              </a:solidFill>
            </a:endParaRPr>
          </a:p>
          <a:p>
            <a:endParaRPr lang="en-IN" dirty="0">
              <a:solidFill>
                <a:srgbClr val="99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solidFill>
                  <a:srgbClr val="990000"/>
                </a:solidFill>
              </a:rPr>
              <a:t>Create credit policy: </a:t>
            </a:r>
            <a:r>
              <a:rPr lang="en-US" dirty="0">
                <a:solidFill>
                  <a:srgbClr val="990000"/>
                </a:solidFill>
              </a:rPr>
              <a:t>Every retail store must create their credit policy. It will help them in running the retail business. It includes payment policies and expectations</a:t>
            </a:r>
            <a:r>
              <a:rPr lang="en-US" dirty="0" smtClean="0">
                <a:solidFill>
                  <a:srgbClr val="990000"/>
                </a:solidFill>
              </a:rPr>
              <a:t>.</a:t>
            </a:r>
            <a:endParaRPr lang="en-IN" dirty="0" smtClean="0">
              <a:solidFill>
                <a:srgbClr val="990000"/>
              </a:solidFill>
            </a:endParaRPr>
          </a:p>
          <a:p>
            <a:endParaRPr lang="en-IN" dirty="0">
              <a:solidFill>
                <a:srgbClr val="990000"/>
              </a:solidFill>
            </a:endParaRPr>
          </a:p>
          <a:p>
            <a:r>
              <a:rPr lang="en-IN" b="1" dirty="0">
                <a:solidFill>
                  <a:srgbClr val="990000"/>
                </a:solidFill>
              </a:rPr>
              <a:t>Customers must complete the credit application: </a:t>
            </a:r>
            <a:r>
              <a:rPr lang="en-IN" dirty="0">
                <a:solidFill>
                  <a:srgbClr val="990000"/>
                </a:solidFill>
              </a:rPr>
              <a:t>The application should provide key information about the customers.</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b="1" dirty="0">
                <a:solidFill>
                  <a:srgbClr val="990000"/>
                </a:solidFill>
              </a:rPr>
              <a:t>Check the customer’s references: </a:t>
            </a:r>
            <a:r>
              <a:rPr lang="en-IN" dirty="0">
                <a:solidFill>
                  <a:srgbClr val="990000"/>
                </a:solidFill>
              </a:rPr>
              <a:t>Asking customers to list references also helps.</a:t>
            </a:r>
          </a:p>
          <a:p>
            <a:r>
              <a:rPr lang="en-IN" b="1" dirty="0">
                <a:solidFill>
                  <a:srgbClr val="990000"/>
                </a:solidFill>
              </a:rPr>
              <a:t>Run  credit  check:  </a:t>
            </a:r>
            <a:r>
              <a:rPr lang="en-IN" dirty="0">
                <a:solidFill>
                  <a:srgbClr val="990000"/>
                </a:solidFill>
              </a:rPr>
              <a:t>It  will  help  in  revealing  any  outstanding payments against the customer.</a:t>
            </a:r>
          </a:p>
          <a:p>
            <a:r>
              <a:rPr lang="en-IN" b="1" dirty="0">
                <a:solidFill>
                  <a:srgbClr val="990000"/>
                </a:solidFill>
              </a:rPr>
              <a:t>Request personal guarantee from customer: </a:t>
            </a:r>
            <a:r>
              <a:rPr lang="en-IN" dirty="0">
                <a:solidFill>
                  <a:srgbClr val="990000"/>
                </a:solidFill>
              </a:rPr>
              <a:t>It is not necessary in the case of a retail store, however, it is a personal guarantee from the customer.</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b="1" dirty="0">
                <a:solidFill>
                  <a:srgbClr val="990000"/>
                </a:solidFill>
              </a:rPr>
              <a:t>Take security interest in products: </a:t>
            </a:r>
            <a:r>
              <a:rPr lang="en-IN" dirty="0">
                <a:solidFill>
                  <a:srgbClr val="990000"/>
                </a:solidFill>
              </a:rPr>
              <a:t>As customers can refuse to pay according to agreed upon terms, a retailer should ideally charge security interests.</a:t>
            </a:r>
          </a:p>
          <a:p>
            <a:r>
              <a:rPr lang="en-IN" b="1" dirty="0">
                <a:solidFill>
                  <a:srgbClr val="990000"/>
                </a:solidFill>
              </a:rPr>
              <a:t>Set credit limits and payment terms: </a:t>
            </a:r>
            <a:r>
              <a:rPr lang="en-IN" dirty="0">
                <a:solidFill>
                  <a:srgbClr val="990000"/>
                </a:solidFill>
              </a:rPr>
              <a:t>Set limits for the customer who seem to be creditworthy. Also decide how many days after the delivery of the products the full payment will be made</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solidFill>
                  <a:srgbClr val="0033CC"/>
                </a:solidFill>
              </a:rPr>
              <a:t>Process of applications -</a:t>
            </a:r>
            <a:br>
              <a:rPr lang="en-IN" dirty="0">
                <a:solidFill>
                  <a:srgbClr val="0033CC"/>
                </a:solidFill>
              </a:rPr>
            </a:br>
            <a:endParaRPr lang="en-IN" dirty="0">
              <a:solidFill>
                <a:srgbClr val="0033CC"/>
              </a:solidFill>
            </a:endParaRPr>
          </a:p>
        </p:txBody>
      </p:sp>
      <p:sp>
        <p:nvSpPr>
          <p:cNvPr id="3" name="Content Placeholder 2"/>
          <p:cNvSpPr>
            <a:spLocks noGrp="1"/>
          </p:cNvSpPr>
          <p:nvPr>
            <p:ph idx="1"/>
          </p:nvPr>
        </p:nvSpPr>
        <p:spPr/>
        <p:txBody>
          <a:bodyPr/>
          <a:lstStyle/>
          <a:p>
            <a:r>
              <a:rPr lang="en-US" dirty="0">
                <a:solidFill>
                  <a:srgbClr val="990000"/>
                </a:solidFill>
              </a:rPr>
              <a:t>The following performance  criteria  must  be  followed for processing applications from retail customers for credit facilities.</a:t>
            </a:r>
            <a:endParaRPr lang="en-IN" dirty="0">
              <a:solidFill>
                <a:srgbClr val="990000"/>
              </a:solidFill>
            </a:endParaRPr>
          </a:p>
          <a:p>
            <a:pPr lvl="0"/>
            <a:r>
              <a:rPr lang="en-US" dirty="0">
                <a:solidFill>
                  <a:srgbClr val="990000"/>
                </a:solidFill>
              </a:rPr>
              <a:t>Identify the customer’s needs and provide credit facilities.</a:t>
            </a:r>
            <a:endParaRPr lang="en-IN" dirty="0">
              <a:solidFill>
                <a:srgbClr val="990000"/>
              </a:solidFill>
            </a:endParaRPr>
          </a:p>
          <a:p>
            <a:pPr lvl="0"/>
            <a:r>
              <a:rPr lang="en-US" dirty="0">
                <a:solidFill>
                  <a:srgbClr val="990000"/>
                </a:solidFill>
              </a:rPr>
              <a:t>Clearly explain about features and conditions of</a:t>
            </a:r>
            <a:endParaRPr lang="en-IN" dirty="0">
              <a:solidFill>
                <a:srgbClr val="990000"/>
              </a:solidFill>
            </a:endParaRPr>
          </a:p>
          <a:p>
            <a:r>
              <a:rPr lang="en-US" dirty="0">
                <a:solidFill>
                  <a:srgbClr val="990000"/>
                </a:solidFill>
              </a:rPr>
              <a:t>credit facilities to the customer.</a:t>
            </a:r>
            <a:endParaRPr lang="en-IN" dirty="0">
              <a:solidFill>
                <a:srgbClr val="990000"/>
              </a:solidFill>
            </a:endParaRP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643050"/>
            <a:ext cx="8229600" cy="4525963"/>
          </a:xfrm>
        </p:spPr>
        <p:txBody>
          <a:bodyPr/>
          <a:lstStyle/>
          <a:p>
            <a:pPr lvl="0"/>
            <a:r>
              <a:rPr lang="en-US" dirty="0">
                <a:solidFill>
                  <a:srgbClr val="990000"/>
                </a:solidFill>
              </a:rPr>
              <a:t>application, and the requisition must be approved by the retailer.</a:t>
            </a:r>
            <a:endParaRPr lang="en-IN" dirty="0">
              <a:solidFill>
                <a:srgbClr val="990000"/>
              </a:solidFill>
            </a:endParaRPr>
          </a:p>
          <a:p>
            <a:pPr lvl="0"/>
            <a:r>
              <a:rPr lang="en-US" dirty="0">
                <a:solidFill>
                  <a:srgbClr val="990000"/>
                </a:solidFill>
              </a:rPr>
              <a:t>The customer should submit the Promptly   refer    to    difficulties    in    processing</a:t>
            </a:r>
            <a:endParaRPr lang="en-IN" dirty="0">
              <a:solidFill>
                <a:srgbClr val="990000"/>
              </a:solidFill>
            </a:endParaRPr>
          </a:p>
          <a:p>
            <a:pPr>
              <a:buNone/>
            </a:pPr>
            <a:r>
              <a:rPr lang="en-US" dirty="0" smtClean="0">
                <a:solidFill>
                  <a:srgbClr val="990000"/>
                </a:solidFill>
              </a:rPr>
              <a:t>    applications</a:t>
            </a:r>
            <a:r>
              <a:rPr lang="en-US" dirty="0">
                <a:solidFill>
                  <a:srgbClr val="990000"/>
                </a:solidFill>
              </a:rPr>
              <a:t>.</a:t>
            </a:r>
            <a:endParaRPr lang="en-IN" dirty="0">
              <a:solidFill>
                <a:srgbClr val="990000"/>
              </a:solidFill>
            </a:endParaRPr>
          </a:p>
          <a:p>
            <a:pPr lvl="0"/>
            <a:r>
              <a:rPr lang="en-US" dirty="0">
                <a:solidFill>
                  <a:srgbClr val="990000"/>
                </a:solidFill>
              </a:rPr>
              <a:t>Once approved, the requisitions go to the </a:t>
            </a:r>
            <a:r>
              <a:rPr lang="en-US" dirty="0" smtClean="0">
                <a:solidFill>
                  <a:srgbClr val="990000"/>
                </a:solidFill>
              </a:rPr>
              <a:t>Sales</a:t>
            </a:r>
            <a:r>
              <a:rPr lang="en-IN" dirty="0" smtClean="0">
                <a:solidFill>
                  <a:srgbClr val="990000"/>
                </a:solidFill>
              </a:rPr>
              <a:t> </a:t>
            </a:r>
            <a:r>
              <a:rPr lang="en-US" dirty="0" smtClean="0">
                <a:solidFill>
                  <a:srgbClr val="990000"/>
                </a:solidFill>
              </a:rPr>
              <a:t>Manager </a:t>
            </a:r>
            <a:r>
              <a:rPr lang="en-US" dirty="0">
                <a:solidFill>
                  <a:srgbClr val="990000"/>
                </a:solidFill>
              </a:rPr>
              <a:t>for </a:t>
            </a:r>
            <a:r>
              <a:rPr lang="en-US" dirty="0" smtClean="0">
                <a:solidFill>
                  <a:srgbClr val="990000"/>
                </a:solidFill>
              </a:rPr>
              <a:t>authorization </a:t>
            </a:r>
            <a:r>
              <a:rPr lang="en-US" dirty="0">
                <a:solidFill>
                  <a:srgbClr val="990000"/>
                </a:solidFill>
              </a:rPr>
              <a:t>procedures</a:t>
            </a:r>
            <a:r>
              <a:rPr lang="en-US" dirty="0"/>
              <a:t>.</a:t>
            </a:r>
            <a:endParaRPr lang="en-IN" dirty="0"/>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362</Words>
  <Application>Microsoft Office PowerPoint</Application>
  <PresentationFormat>On-screen Show (4:3)</PresentationFormat>
  <Paragraphs>20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Accurately fill in the documents needed to allow the customer to get credit –</vt:lpstr>
      <vt:lpstr>Slide 2</vt:lpstr>
      <vt:lpstr>Slide 3</vt:lpstr>
      <vt:lpstr>Slide 4</vt:lpstr>
      <vt:lpstr>Slide 5</vt:lpstr>
      <vt:lpstr>Slide 6</vt:lpstr>
      <vt:lpstr>Slide 7</vt:lpstr>
      <vt:lpstr>Process of applications - </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Accurately fill in the documents needed to allow the customer to get credit –</dc:title>
  <dc:creator>Pradip</dc:creator>
  <cp:lastModifiedBy>Pradip</cp:lastModifiedBy>
  <cp:revision>3</cp:revision>
  <dcterms:created xsi:type="dcterms:W3CDTF">2024-04-16T14:27:23Z</dcterms:created>
  <dcterms:modified xsi:type="dcterms:W3CDTF">2024-04-16T15:34:19Z</dcterms:modified>
</cp:coreProperties>
</file>